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0" autoAdjust="0"/>
    <p:restoredTop sz="9466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Официально-деловой стиль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Евгений\Downloads\оф-дел стиль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500174"/>
            <a:ext cx="1500197" cy="2500328"/>
          </a:xfrm>
          <a:prstGeom prst="rect">
            <a:avLst/>
          </a:prstGeom>
          <a:noFill/>
        </p:spPr>
      </p:pic>
      <p:pic>
        <p:nvPicPr>
          <p:cNvPr id="1027" name="Picture 3" descr="C:\Users\Евгений\Downloads\дев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500174"/>
            <a:ext cx="1115677" cy="1438282"/>
          </a:xfrm>
          <a:prstGeom prst="rect">
            <a:avLst/>
          </a:prstGeom>
          <a:noFill/>
        </p:spPr>
      </p:pic>
      <p:pic>
        <p:nvPicPr>
          <p:cNvPr id="1028" name="Picture 4" descr="C:\Users\Евгений\Downloads\муж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429132"/>
            <a:ext cx="1266831" cy="1929707"/>
          </a:xfrm>
          <a:prstGeom prst="rect">
            <a:avLst/>
          </a:prstGeom>
          <a:noFill/>
        </p:spPr>
      </p:pic>
      <p:pic>
        <p:nvPicPr>
          <p:cNvPr id="1029" name="Picture 5" descr="C:\Users\Евгений\Downloads\дел люд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500438"/>
            <a:ext cx="1541919" cy="1946867"/>
          </a:xfrm>
          <a:prstGeom prst="rect">
            <a:avLst/>
          </a:prstGeom>
          <a:noFill/>
        </p:spPr>
      </p:pic>
      <p:pic>
        <p:nvPicPr>
          <p:cNvPr id="1030" name="Picture 6" descr="C:\Users\Евгений\Downloads\хип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1714488"/>
            <a:ext cx="1399900" cy="2156989"/>
          </a:xfrm>
          <a:prstGeom prst="rect">
            <a:avLst/>
          </a:prstGeom>
          <a:noFill/>
        </p:spPr>
      </p:pic>
      <p:pic>
        <p:nvPicPr>
          <p:cNvPr id="1031" name="Picture 7" descr="C:\Users\Евгений\Downloads\мод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4572008"/>
            <a:ext cx="2315682" cy="1785950"/>
          </a:xfrm>
          <a:prstGeom prst="rect">
            <a:avLst/>
          </a:prstGeom>
          <a:noFill/>
        </p:spPr>
      </p:pic>
      <p:pic>
        <p:nvPicPr>
          <p:cNvPr id="1032" name="Picture 8" descr="C:\Users\Евгений\Downloads\маль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1357298"/>
            <a:ext cx="1969010" cy="1714512"/>
          </a:xfrm>
          <a:prstGeom prst="rect">
            <a:avLst/>
          </a:prstGeom>
          <a:noFill/>
        </p:spPr>
      </p:pic>
      <p:pic>
        <p:nvPicPr>
          <p:cNvPr id="1033" name="Picture 9" descr="C:\Users\Евгений\Downloads\дж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92" y="3500438"/>
            <a:ext cx="1357322" cy="211677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Составление официально-деловых документов.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Написание образца апелляции.</a:t>
            </a:r>
          </a:p>
          <a:p>
            <a:pPr algn="r">
              <a:buNone/>
            </a:pPr>
            <a:r>
              <a:rPr lang="ru-RU" b="1" dirty="0" smtClean="0"/>
              <a:t>Председателю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Апелляционной комиссии</a:t>
            </a:r>
            <a:endParaRPr lang="ru-RU" dirty="0" smtClean="0"/>
          </a:p>
          <a:p>
            <a:pPr algn="r">
              <a:buNone/>
            </a:pPr>
            <a:r>
              <a:rPr lang="ru-RU" b="1" dirty="0" err="1" smtClean="0"/>
              <a:t>Аксайского</a:t>
            </a:r>
            <a:r>
              <a:rPr lang="ru-RU" b="1" dirty="0" smtClean="0"/>
              <a:t>  района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Фёдорову И.И.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ученика МБОУ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Ленинской СОШ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Иванова П.П.</a:t>
            </a: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                                                          апелляция.     Прошу пересмотреть мою оценку по русскому языку в связи с тем, что я не согласен с засчитанными мне ошибками во 2-ом и в 3-ем абзаце изложения.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06 июня 2012 г.</a:t>
            </a:r>
            <a:r>
              <a:rPr lang="ru-RU" dirty="0" smtClean="0"/>
              <a:t>                                                                        </a:t>
            </a:r>
            <a:r>
              <a:rPr lang="ru-RU" b="1" dirty="0" smtClean="0"/>
              <a:t>(подпись)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Составление официально-деловых документов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Составление заявления для поступления в училище,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 техникум.</a:t>
            </a:r>
          </a:p>
          <a:p>
            <a:pPr algn="r">
              <a:buNone/>
            </a:pPr>
            <a:r>
              <a:rPr lang="ru-RU" b="1" dirty="0" smtClean="0"/>
              <a:t>Директору ПТУ №...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Макарову Д.С.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Иванова П.П.,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проживающего по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адресу: ул.Ленина, д.100,кв.52</a:t>
            </a:r>
          </a:p>
          <a:p>
            <a:pPr algn="r"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                            заявление.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   Прошу принять меня в ПТУ №.. на специальность "</a:t>
            </a:r>
            <a:r>
              <a:rPr lang="ru-RU" b="1" dirty="0" err="1" smtClean="0"/>
              <a:t>Автомеха-ник</a:t>
            </a:r>
            <a:r>
              <a:rPr lang="ru-RU" b="1" dirty="0" smtClean="0"/>
              <a:t> широкого профиля".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15 июня 2012 г.</a:t>
            </a:r>
            <a:r>
              <a:rPr lang="ru-RU" dirty="0" smtClean="0"/>
              <a:t>                                            </a:t>
            </a:r>
            <a:r>
              <a:rPr lang="ru-RU" b="1" dirty="0" smtClean="0"/>
              <a:t>(подпись)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План автобиографии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572560" cy="4495800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1. Фамилия, имя, отчество, ваш возраст, место рождения.</a:t>
            </a:r>
            <a:endParaRPr lang="ru-RU" sz="1600" dirty="0" smtClean="0"/>
          </a:p>
          <a:p>
            <a:r>
              <a:rPr lang="ru-RU" sz="1600" b="1" dirty="0" smtClean="0"/>
              <a:t>2.На втором месте пишите о своей семье: фамилия, имя, отчество ваших родителей, кто ещё есть в вашей семье, чем занимаются члены семьи (профессия).</a:t>
            </a:r>
            <a:endParaRPr lang="ru-RU" sz="1600" dirty="0" smtClean="0"/>
          </a:p>
          <a:p>
            <a:r>
              <a:rPr lang="ru-RU" sz="1600" b="1" dirty="0" smtClean="0"/>
              <a:t>3.В каком году поступили в школу, а также вид школы (обычная, коррекционная, вечерняя или другая), год окончания школы.</a:t>
            </a:r>
            <a:endParaRPr lang="ru-RU" sz="1600" dirty="0" smtClean="0"/>
          </a:p>
          <a:p>
            <a:r>
              <a:rPr lang="ru-RU" sz="1600" b="1" dirty="0" smtClean="0"/>
              <a:t>4. Опишите свои увлечения и интересы, любимые занятия, любимые предметы.</a:t>
            </a:r>
            <a:endParaRPr lang="ru-RU" sz="1600" dirty="0" smtClean="0"/>
          </a:p>
          <a:p>
            <a:r>
              <a:rPr lang="ru-RU" sz="1600" b="1" dirty="0" smtClean="0"/>
              <a:t>5.Можно также описать свои привычки (как «невредные», так и «вредные»). Укажите как относитесь к алкогольным напиткам, курению, употреблению наркотиков.</a:t>
            </a:r>
            <a:endParaRPr lang="ru-RU" sz="1600" dirty="0" smtClean="0"/>
          </a:p>
          <a:p>
            <a:r>
              <a:rPr lang="ru-RU" sz="1600" b="1" dirty="0" smtClean="0"/>
              <a:t>6. Можно описать состояние вашего здоровья, какими заболеваниями вам приходилось болеть ранее.</a:t>
            </a:r>
            <a:endParaRPr lang="ru-RU" sz="1600" dirty="0" smtClean="0"/>
          </a:p>
          <a:p>
            <a:r>
              <a:rPr lang="ru-RU" sz="1600" b="1" u="sng" dirty="0" smtClean="0"/>
              <a:t>Каждый пункт автобиографии пишется с красной строки.</a:t>
            </a:r>
            <a:endParaRPr lang="ru-RU" sz="1600" u="sng" dirty="0" smtClean="0"/>
          </a:p>
          <a:p>
            <a:r>
              <a:rPr lang="ru-RU" sz="1600" b="1" u="sng" dirty="0" smtClean="0"/>
              <a:t>Подпись автора текста</a:t>
            </a:r>
            <a:r>
              <a:rPr lang="ru-RU" sz="1600" b="1" dirty="0" smtClean="0"/>
              <a:t> (пишется под текстом справа).</a:t>
            </a:r>
            <a:endParaRPr lang="ru-RU" sz="1600" dirty="0" smtClean="0"/>
          </a:p>
          <a:p>
            <a:r>
              <a:rPr lang="ru-RU" sz="1600" b="1" u="sng" dirty="0" smtClean="0"/>
              <a:t>Дата написания</a:t>
            </a:r>
            <a:r>
              <a:rPr lang="ru-RU" sz="1600" b="1" dirty="0" smtClean="0"/>
              <a:t> (пишется под текстом слева).</a:t>
            </a:r>
            <a:endParaRPr lang="ru-RU" sz="16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Деловая автобиография ученицы 9 класса средней образовательной школы №3 Ерохиной Анны Николаевны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200" b="1" dirty="0" smtClean="0"/>
              <a:t>Я, Ерохина Анна Николаевна, родилась в Челябинске, а точнее на улице Марченко, 12 января 1981 года. Следовательно, по знаку зодиака я - Козерог, родилась в год Собаки. Моя мама, Ерохина Наталья Валерьевна, домохозяйка. Это сложный труд. Мой папа, Ерохин Игорь Петрович, директор одной из фирм нашего города. Только вчера у меня появилась родная сестричка Верочка. Учусь я в школе №3 в 9 классе. Насчёт дополнительных занятий, я обучаюсь в американской академии. Наши преподаватели - студенты различных американских вузов. В этой академии существует 6 уровней (5 -обыкновенных, 6-ой - для студентов). 1-2 уровень - низкий уровень знания английского языка; 3-4 - средний уровень; 5-6 - высший. Я обучаюсь на 4 уровне. Каждый семестр длится 1.5 месяца. В свободное время я иногда читаю книги (фантастику), а в целом люблю шить.</a:t>
            </a:r>
            <a:endParaRPr lang="ru-RU" sz="3200" dirty="0" smtClean="0"/>
          </a:p>
          <a:p>
            <a:pPr>
              <a:buNone/>
            </a:pPr>
            <a:r>
              <a:rPr lang="ru-RU" sz="3200" b="1" dirty="0" smtClean="0"/>
              <a:t>      В Челябинске я проживаю по адресу: улица Марченко, д. №5, кв. 56.</a:t>
            </a:r>
            <a:endParaRPr lang="ru-RU" sz="32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 smtClean="0">
                <a:solidFill>
                  <a:srgbClr val="0070C0"/>
                </a:solidFill>
              </a:rPr>
              <a:t>Отредактируй автобиографию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Порядок написания доверенности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600" b="1" dirty="0" smtClean="0"/>
              <a:t>1. Наименование документа пишется в центре строки.</a:t>
            </a:r>
            <a:endParaRPr lang="ru-RU" sz="3600" dirty="0" smtClean="0"/>
          </a:p>
          <a:p>
            <a:r>
              <a:rPr lang="ru-RU" sz="3600" b="1" dirty="0" smtClean="0"/>
              <a:t>2. Текст доверенности начинается с красной строки.</a:t>
            </a:r>
            <a:endParaRPr lang="ru-RU" sz="3600" dirty="0" smtClean="0"/>
          </a:p>
          <a:p>
            <a:r>
              <a:rPr lang="ru-RU" sz="3600" b="1" dirty="0" smtClean="0"/>
              <a:t>3. Указывается фамилия, имя, отчество (иногда должность) доверителя.</a:t>
            </a:r>
            <a:endParaRPr lang="ru-RU" sz="3600" dirty="0" smtClean="0"/>
          </a:p>
          <a:p>
            <a:r>
              <a:rPr lang="ru-RU" sz="3600" b="1" dirty="0" smtClean="0"/>
              <a:t>4. Указывается фамилия, имя, отчество (иногда должность) лица, которому доверяется действовать от имени доверителя.</a:t>
            </a:r>
            <a:endParaRPr lang="ru-RU" sz="3600" dirty="0" smtClean="0"/>
          </a:p>
          <a:p>
            <a:r>
              <a:rPr lang="ru-RU" sz="3600" b="1" dirty="0" smtClean="0"/>
              <a:t>5. Подпись доверителя (пишется справа).</a:t>
            </a:r>
            <a:endParaRPr lang="ru-RU" sz="3600" dirty="0" smtClean="0"/>
          </a:p>
          <a:p>
            <a:r>
              <a:rPr lang="ru-RU" sz="3600" b="1" dirty="0" smtClean="0"/>
              <a:t>6. Дата указывается слева.</a:t>
            </a:r>
            <a:endParaRPr lang="ru-RU" sz="3600" dirty="0" smtClean="0"/>
          </a:p>
          <a:p>
            <a:r>
              <a:rPr lang="ru-RU" sz="3600" b="1" dirty="0" smtClean="0"/>
              <a:t>7. Ниже подписи нужно оставить место, чтобы заверить документ.</a:t>
            </a:r>
            <a:endParaRPr lang="ru-RU" sz="3600" dirty="0" smtClean="0"/>
          </a:p>
          <a:p>
            <a:r>
              <a:rPr lang="ru-RU" sz="3600" b="1" dirty="0" smtClean="0"/>
              <a:t>Если предметом доверенности являются особо ценные вещи. то указываются адрес и паспортные данные получателя.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  <a:p>
            <a:r>
              <a:rPr lang="ru-RU" sz="3600" b="1" u="sng" dirty="0" smtClean="0"/>
              <a:t>Клише </a:t>
            </a:r>
            <a:r>
              <a:rPr lang="ru-RU" sz="3600" u="sng" dirty="0" smtClean="0"/>
              <a:t>(</a:t>
            </a:r>
            <a:r>
              <a:rPr lang="ru-RU" sz="3600" b="1" u="sng" dirty="0" smtClean="0"/>
              <a:t>образец</a:t>
            </a:r>
            <a:r>
              <a:rPr lang="ru-RU" sz="3600" u="sng" dirty="0" smtClean="0"/>
              <a:t>).</a:t>
            </a:r>
            <a:endParaRPr lang="ru-RU" sz="3600" dirty="0" smtClean="0"/>
          </a:p>
          <a:p>
            <a:r>
              <a:rPr lang="ru-RU" sz="3600" b="1" dirty="0" smtClean="0"/>
              <a:t>Кто? + доверяю + Кому? н.ф. глагола (получить)....</a:t>
            </a:r>
            <a:r>
              <a:rPr lang="ru-RU" sz="3600" dirty="0" smtClean="0"/>
              <a:t>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Доверенность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551766" cy="4495800"/>
          </a:xfrm>
        </p:spPr>
        <p:txBody>
          <a:bodyPr>
            <a:normAutofit/>
          </a:bodyPr>
          <a:lstStyle/>
          <a:p>
            <a:r>
              <a:rPr lang="ru-RU" b="1" dirty="0" smtClean="0"/>
              <a:t>Я, Фёдоров Юрий Николаевич, доверяю </a:t>
            </a:r>
            <a:r>
              <a:rPr lang="ru-RU" b="1" dirty="0" err="1" smtClean="0"/>
              <a:t>Ники-тиной</a:t>
            </a:r>
            <a:r>
              <a:rPr lang="ru-RU" b="1" dirty="0" smtClean="0"/>
              <a:t> Ирине Сергеевне получить </a:t>
            </a:r>
          </a:p>
          <a:p>
            <a:pPr>
              <a:buNone/>
            </a:pPr>
            <a:r>
              <a:rPr lang="ru-RU" b="1" dirty="0" smtClean="0"/>
              <a:t>причитающуюся мне зарплату за февраль 2010 года.</a:t>
            </a:r>
            <a:endParaRPr lang="ru-RU" dirty="0" smtClean="0"/>
          </a:p>
          <a:p>
            <a:r>
              <a:rPr lang="ru-RU" b="1" dirty="0" smtClean="0"/>
              <a:t>03.03.10г. Фёдоров</a:t>
            </a:r>
            <a:endParaRPr lang="ru-RU" dirty="0" smtClean="0"/>
          </a:p>
          <a:p>
            <a:r>
              <a:rPr lang="ru-RU" b="1" dirty="0" smtClean="0"/>
              <a:t>Подпись Фёдорова Юрия Николаевича заверяю</a:t>
            </a:r>
            <a:endParaRPr lang="ru-RU" dirty="0" smtClean="0"/>
          </a:p>
          <a:p>
            <a:r>
              <a:rPr lang="ru-RU" b="1" dirty="0" smtClean="0"/>
              <a:t>(Печать)</a:t>
            </a:r>
            <a:endParaRPr lang="ru-RU" dirty="0" smtClean="0"/>
          </a:p>
          <a:p>
            <a:r>
              <a:rPr lang="ru-RU" b="1" dirty="0" smtClean="0"/>
              <a:t>03.03.10г. (подпись)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Итог урока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Что мы делали на уроке?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r>
              <a:rPr lang="ru-RU" b="1" dirty="0" smtClean="0"/>
              <a:t>Какие документы мы рассматривали на уроке?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r>
              <a:rPr lang="ru-RU" b="1" dirty="0" smtClean="0"/>
              <a:t> К какому стилю они относятся?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r>
              <a:rPr lang="ru-RU" b="1" dirty="0" smtClean="0">
                <a:solidFill>
                  <a:srgbClr val="0070C0"/>
                </a:solidFill>
              </a:rPr>
              <a:t>Домашняя </a:t>
            </a:r>
            <a:r>
              <a:rPr lang="ru-RU" b="1" dirty="0" err="1" smtClean="0">
                <a:solidFill>
                  <a:srgbClr val="0070C0"/>
                </a:solidFill>
              </a:rPr>
              <a:t>работа:</a:t>
            </a:r>
            <a:r>
              <a:rPr lang="ru-RU" dirty="0" err="1"/>
              <a:t>Написать</a:t>
            </a:r>
            <a:r>
              <a:rPr lang="ru-RU"/>
              <a:t> ( на выбор расписку, доверенность, заявление)</a:t>
            </a:r>
            <a:endParaRPr lang="ru-RU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571480"/>
            <a:ext cx="8153400" cy="647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u="sng" dirty="0" smtClean="0">
                <a:solidFill>
                  <a:schemeClr val="accent2">
                    <a:lumMod val="50000"/>
                  </a:schemeClr>
                </a:solidFill>
              </a:rPr>
              <a:t>Тема урока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"Применение официально-делового стиля на практике"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Цель нашей работы</a:t>
            </a:r>
            <a:r>
              <a:rPr lang="ru-RU" sz="3200" b="1" dirty="0" smtClean="0"/>
              <a:t> -</a:t>
            </a:r>
          </a:p>
          <a:p>
            <a:pPr>
              <a:buNone/>
            </a:pPr>
            <a:r>
              <a:rPr lang="ru-RU" sz="3200" b="1" dirty="0" smtClean="0"/>
              <a:t>    познакомиться на практике с особенностями делового стиля и</a:t>
            </a:r>
          </a:p>
          <a:p>
            <a:pPr>
              <a:buNone/>
            </a:pPr>
            <a:r>
              <a:rPr lang="ru-RU" sz="3200" b="1" dirty="0" smtClean="0"/>
              <a:t>    научиться </a:t>
            </a:r>
          </a:p>
          <a:p>
            <a:pPr>
              <a:buNone/>
            </a:pPr>
            <a:r>
              <a:rPr lang="ru-RU" sz="3200" b="1" dirty="0" smtClean="0"/>
              <a:t>    писать небольшие тексты, относящиеся</a:t>
            </a:r>
          </a:p>
          <a:p>
            <a:pPr>
              <a:buNone/>
            </a:pPr>
            <a:r>
              <a:rPr lang="ru-RU" sz="3200" b="1" dirty="0" smtClean="0"/>
              <a:t>    к деловой речи.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Стили речи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Евгений\Downloads\разг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28992" y="3929066"/>
            <a:ext cx="2390775" cy="1905000"/>
          </a:xfrm>
          <a:prstGeom prst="rect">
            <a:avLst/>
          </a:prstGeom>
          <a:solidFill>
            <a:srgbClr val="00B050"/>
          </a:solidFill>
        </p:spPr>
      </p:pic>
      <p:pic>
        <p:nvPicPr>
          <p:cNvPr id="5" name="Picture 2" descr="C:\Users\Евгений\Downloads\раз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643050"/>
            <a:ext cx="2390775" cy="1905000"/>
          </a:xfrm>
          <a:prstGeom prst="rect">
            <a:avLst/>
          </a:prstGeom>
          <a:noFill/>
        </p:spPr>
      </p:pic>
      <p:pic>
        <p:nvPicPr>
          <p:cNvPr id="6" name="Picture 2" descr="C:\Users\Евгений\Downloads\раз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429132"/>
            <a:ext cx="2390775" cy="1905000"/>
          </a:xfrm>
          <a:prstGeom prst="rect">
            <a:avLst/>
          </a:prstGeom>
          <a:noFill/>
        </p:spPr>
      </p:pic>
      <p:pic>
        <p:nvPicPr>
          <p:cNvPr id="7" name="Picture 2" descr="C:\Users\Евгений\Downloads\раз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14488"/>
            <a:ext cx="2390775" cy="1905000"/>
          </a:xfrm>
          <a:prstGeom prst="rect">
            <a:avLst/>
          </a:prstGeom>
          <a:noFill/>
        </p:spPr>
      </p:pic>
      <p:pic>
        <p:nvPicPr>
          <p:cNvPr id="8" name="Picture 2" descr="C:\Users\Евгений\Downloads\раз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500570"/>
            <a:ext cx="2390775" cy="1905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071539" y="250030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разговорный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2910" y="5143512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публицистический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929454" y="2428868"/>
            <a:ext cx="11596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научный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15140" y="5143512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художественный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786182" y="450057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Официально-деловой</a:t>
            </a:r>
            <a:endParaRPr lang="ru-RU" sz="2000" b="1" dirty="0"/>
          </a:p>
        </p:txBody>
      </p:sp>
      <p:pic>
        <p:nvPicPr>
          <p:cNvPr id="17" name="Picture 2" descr="C:\Users\Евгений\Downloads\батан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500174"/>
            <a:ext cx="1257300" cy="228600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1480"/>
            <a:ext cx="8153400" cy="64772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Разговорный стиль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589567"/>
            <a:ext cx="4143404" cy="45720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Неофициальная обстановка</a:t>
            </a:r>
            <a:endParaRPr lang="ru-RU" dirty="0" smtClean="0"/>
          </a:p>
          <a:p>
            <a:r>
              <a:rPr lang="ru-RU" b="1" dirty="0" smtClean="0"/>
              <a:t>Общение (поговорить)</a:t>
            </a:r>
            <a:endParaRPr lang="ru-RU" dirty="0" smtClean="0"/>
          </a:p>
          <a:p>
            <a:r>
              <a:rPr lang="ru-RU" b="1" dirty="0" smtClean="0"/>
              <a:t>Непринужденность, простота</a:t>
            </a:r>
            <a:endParaRPr lang="ru-RU" dirty="0" smtClean="0"/>
          </a:p>
          <a:p>
            <a:r>
              <a:rPr lang="ru-RU" b="1" dirty="0" smtClean="0"/>
              <a:t>Разговорная лексика</a:t>
            </a:r>
            <a:endParaRPr lang="ru-RU" dirty="0" smtClean="0"/>
          </a:p>
          <a:p>
            <a:r>
              <a:rPr lang="ru-RU" b="1" dirty="0" smtClean="0"/>
              <a:t>Диалогичность</a:t>
            </a:r>
            <a:endParaRPr lang="ru-RU" dirty="0" smtClean="0"/>
          </a:p>
          <a:p>
            <a:r>
              <a:rPr lang="ru-RU" b="1" dirty="0" smtClean="0"/>
              <a:t>Неполные предложения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1589567"/>
            <a:ext cx="4286279" cy="4572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70C0"/>
                </a:solidFill>
              </a:rPr>
              <a:t>Используется: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/>
              <a:t>для того, чтобы обмениваться сведениями, мыслями или поделиться чувствами с близкими людьми;</a:t>
            </a:r>
            <a:endParaRPr lang="ru-RU" dirty="0" smtClean="0"/>
          </a:p>
          <a:p>
            <a:r>
              <a:rPr lang="ru-RU" b="1" dirty="0" smtClean="0"/>
              <a:t>дружеской беседе, частном    разговоре, записках, частных письмах;</a:t>
            </a:r>
          </a:p>
          <a:p>
            <a:endParaRPr lang="ru-RU" dirty="0" smtClean="0"/>
          </a:p>
          <a:p>
            <a:r>
              <a:rPr lang="ru-RU" b="1" dirty="0" smtClean="0"/>
              <a:t>для него характерны: разговорная и просторечная лексика;</a:t>
            </a:r>
            <a:endParaRPr lang="ru-RU" dirty="0" smtClean="0"/>
          </a:p>
          <a:p>
            <a:r>
              <a:rPr lang="ru-RU" b="1" dirty="0" smtClean="0"/>
              <a:t>эмоциональность, образность, конкретность, простота речи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C:\Users\Евгений\Downloads\диа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857628"/>
            <a:ext cx="3432322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Официально-деловой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Проинформировать, проинструктировать,</a:t>
            </a:r>
            <a:endParaRPr lang="ru-RU" dirty="0" smtClean="0"/>
          </a:p>
          <a:p>
            <a:r>
              <a:rPr lang="ru-RU" b="1" dirty="0" smtClean="0"/>
              <a:t>выразить волю закона</a:t>
            </a:r>
            <a:endParaRPr lang="ru-RU" dirty="0" smtClean="0"/>
          </a:p>
          <a:p>
            <a:r>
              <a:rPr lang="ru-RU" b="1" dirty="0" smtClean="0"/>
              <a:t>Официальность,</a:t>
            </a:r>
            <a:r>
              <a:rPr lang="ru-RU" dirty="0" smtClean="0"/>
              <a:t> </a:t>
            </a:r>
            <a:r>
              <a:rPr lang="ru-RU" b="1" dirty="0" smtClean="0"/>
              <a:t>точность</a:t>
            </a:r>
            <a:endParaRPr lang="ru-RU" dirty="0" smtClean="0"/>
          </a:p>
          <a:p>
            <a:r>
              <a:rPr lang="ru-RU" b="1" dirty="0" smtClean="0"/>
              <a:t>Стандартность</a:t>
            </a:r>
            <a:endParaRPr lang="ru-RU" dirty="0" smtClean="0"/>
          </a:p>
          <a:p>
            <a:r>
              <a:rPr lang="ru-RU" b="1" dirty="0" smtClean="0"/>
              <a:t>Штампы</a:t>
            </a:r>
            <a:endParaRPr lang="ru-RU" dirty="0" smtClean="0"/>
          </a:p>
          <a:p>
            <a:r>
              <a:rPr lang="ru-RU" b="1" dirty="0" smtClean="0"/>
              <a:t>Клише</a:t>
            </a:r>
            <a:endParaRPr lang="ru-RU" dirty="0" smtClean="0"/>
          </a:p>
          <a:p>
            <a:r>
              <a:rPr lang="ru-RU" b="1" dirty="0" smtClean="0"/>
              <a:t>Особая терминология</a:t>
            </a:r>
            <a:endParaRPr lang="ru-RU" dirty="0" smtClean="0"/>
          </a:p>
          <a:p>
            <a:r>
              <a:rPr lang="ru-RU" b="1" dirty="0" smtClean="0"/>
              <a:t>Указы</a:t>
            </a:r>
            <a:endParaRPr lang="ru-RU" dirty="0" smtClean="0"/>
          </a:p>
          <a:p>
            <a:r>
              <a:rPr lang="ru-RU" b="1" dirty="0" smtClean="0"/>
              <a:t>Постановления</a:t>
            </a:r>
            <a:endParaRPr lang="ru-RU" dirty="0" smtClean="0"/>
          </a:p>
          <a:p>
            <a:r>
              <a:rPr lang="ru-RU" b="1" dirty="0" smtClean="0"/>
              <a:t>Инструкции</a:t>
            </a:r>
            <a:endParaRPr lang="ru-RU" dirty="0" smtClean="0"/>
          </a:p>
          <a:p>
            <a:r>
              <a:rPr lang="ru-RU" b="1" dirty="0" smtClean="0"/>
              <a:t>Отчеты</a:t>
            </a:r>
            <a:endParaRPr lang="ru-RU" dirty="0" smtClean="0"/>
          </a:p>
          <a:p>
            <a:r>
              <a:rPr lang="ru-RU" b="1" dirty="0" smtClean="0"/>
              <a:t>Заявления</a:t>
            </a:r>
            <a:endParaRPr lang="ru-RU" dirty="0" smtClean="0"/>
          </a:p>
          <a:p>
            <a:r>
              <a:rPr lang="ru-RU" b="1" dirty="0" smtClean="0"/>
              <a:t>Деловые письма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00562" y="1589567"/>
            <a:ext cx="4230539" cy="45720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Используется: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/>
              <a:t>а) в различных документах(справках, указах, приказах, деловых документах и т.д.)</a:t>
            </a:r>
            <a:endParaRPr lang="ru-RU" dirty="0" smtClean="0"/>
          </a:p>
          <a:p>
            <a:r>
              <a:rPr lang="ru-RU" b="1" dirty="0" smtClean="0"/>
              <a:t>б) использование в </a:t>
            </a:r>
            <a:r>
              <a:rPr lang="ru-RU" b="1" dirty="0" err="1" smtClean="0"/>
              <a:t>официальнойобстановке</a:t>
            </a:r>
            <a:r>
              <a:rPr lang="ru-RU" b="1" dirty="0" smtClean="0"/>
              <a:t>;</a:t>
            </a:r>
            <a:endParaRPr lang="ru-RU" dirty="0" smtClean="0"/>
          </a:p>
          <a:p>
            <a:r>
              <a:rPr lang="ru-RU" b="1" dirty="0" smtClean="0"/>
              <a:t>в)официально-деловая лексика; устойчивые обороты речи;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9" name="Picture 3" descr="C:\Users\Евгений\Downloads\дел встреч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903876"/>
            <a:ext cx="3214710" cy="27007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Научный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89567"/>
            <a:ext cx="4357718" cy="45720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Научные труды</a:t>
            </a:r>
            <a:endParaRPr lang="ru-RU" dirty="0" smtClean="0"/>
          </a:p>
          <a:p>
            <a:r>
              <a:rPr lang="ru-RU" b="1" dirty="0" smtClean="0"/>
              <a:t>Учебники, статья, отзыв, рецензия аннотация, диссертация…</a:t>
            </a:r>
            <a:endParaRPr lang="ru-RU" dirty="0" smtClean="0"/>
          </a:p>
          <a:p>
            <a:r>
              <a:rPr lang="ru-RU" b="1" dirty="0" smtClean="0"/>
              <a:t>Объяснить</a:t>
            </a:r>
            <a:endParaRPr lang="ru-RU" dirty="0" smtClean="0"/>
          </a:p>
          <a:p>
            <a:r>
              <a:rPr lang="ru-RU" b="1" dirty="0" smtClean="0"/>
              <a:t>Отвлеченность</a:t>
            </a:r>
            <a:endParaRPr lang="ru-RU" dirty="0" smtClean="0"/>
          </a:p>
          <a:p>
            <a:r>
              <a:rPr lang="ru-RU" b="1" dirty="0" smtClean="0"/>
              <a:t>Обобщенность</a:t>
            </a:r>
            <a:endParaRPr lang="ru-RU" dirty="0" smtClean="0"/>
          </a:p>
          <a:p>
            <a:r>
              <a:rPr lang="ru-RU" b="1" dirty="0" smtClean="0"/>
              <a:t>Точность</a:t>
            </a:r>
            <a:endParaRPr lang="ru-RU" dirty="0" smtClean="0"/>
          </a:p>
          <a:p>
            <a:r>
              <a:rPr lang="ru-RU" b="1" dirty="0" smtClean="0"/>
              <a:t>Логичность</a:t>
            </a:r>
            <a:endParaRPr lang="ru-RU" dirty="0" smtClean="0"/>
          </a:p>
          <a:p>
            <a:r>
              <a:rPr lang="ru-RU" b="1" dirty="0" smtClean="0"/>
              <a:t>Доказательность</a:t>
            </a:r>
            <a:endParaRPr lang="ru-RU" dirty="0" smtClean="0"/>
          </a:p>
          <a:p>
            <a:r>
              <a:rPr lang="ru-RU" b="1" dirty="0" smtClean="0"/>
              <a:t>Обилие терминов</a:t>
            </a:r>
            <a:endParaRPr lang="ru-RU" dirty="0" smtClean="0"/>
          </a:p>
          <a:p>
            <a:r>
              <a:rPr lang="ru-RU" b="1" dirty="0" smtClean="0"/>
              <a:t>Абстрактной лексики; слова в </a:t>
            </a:r>
            <a:r>
              <a:rPr lang="ru-RU" b="1" dirty="0" err="1" smtClean="0"/>
              <a:t>пря-мом</a:t>
            </a:r>
            <a:r>
              <a:rPr lang="ru-RU" b="1" dirty="0" smtClean="0"/>
              <a:t> значении;</a:t>
            </a:r>
            <a:endParaRPr lang="ru-RU" dirty="0" smtClean="0"/>
          </a:p>
          <a:p>
            <a:r>
              <a:rPr lang="ru-RU" b="1" dirty="0" smtClean="0"/>
              <a:t>СПП с придаточными причины,     следствия; вводные слова…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0" y="1589567"/>
            <a:ext cx="4429156" cy="45720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а)сообщение научных </a:t>
            </a:r>
            <a:r>
              <a:rPr lang="ru-RU" b="1" dirty="0" err="1" smtClean="0"/>
              <a:t>сведений,научное</a:t>
            </a:r>
            <a:r>
              <a:rPr lang="ru-RU" b="1" dirty="0" smtClean="0"/>
              <a:t> объяснение фактов;</a:t>
            </a:r>
            <a:endParaRPr lang="ru-RU" dirty="0" smtClean="0"/>
          </a:p>
          <a:p>
            <a:r>
              <a:rPr lang="ru-RU" b="1" dirty="0" smtClean="0"/>
              <a:t>б)использование в официальной обстановке;</a:t>
            </a:r>
            <a:endParaRPr lang="ru-RU" dirty="0" smtClean="0"/>
          </a:p>
          <a:p>
            <a:r>
              <a:rPr lang="ru-RU" b="1" dirty="0" smtClean="0"/>
              <a:t>в)научная статья, научный </a:t>
            </a:r>
            <a:r>
              <a:rPr lang="ru-RU" b="1" dirty="0" err="1" smtClean="0"/>
              <a:t>доклад,учебная</a:t>
            </a:r>
            <a:r>
              <a:rPr lang="ru-RU" b="1" dirty="0" smtClean="0"/>
              <a:t> литература, диссертация;</a:t>
            </a:r>
            <a:endParaRPr lang="ru-RU" dirty="0" smtClean="0"/>
          </a:p>
          <a:p>
            <a:r>
              <a:rPr lang="ru-RU" b="1" dirty="0" smtClean="0"/>
              <a:t>г)терминологическая и профессиональная лексика;</a:t>
            </a:r>
            <a:endParaRPr lang="ru-RU" dirty="0" smtClean="0"/>
          </a:p>
          <a:p>
            <a:r>
              <a:rPr lang="ru-RU" b="1" dirty="0" err="1" smtClean="0"/>
              <a:t>д</a:t>
            </a:r>
            <a:r>
              <a:rPr lang="ru-RU" b="1" dirty="0" smtClean="0"/>
              <a:t>)строгая логичность, </a:t>
            </a:r>
            <a:r>
              <a:rPr lang="ru-RU" b="1" dirty="0" err="1" smtClean="0"/>
              <a:t>объектив-ность</a:t>
            </a:r>
            <a:r>
              <a:rPr lang="ru-RU" b="1" dirty="0" smtClean="0"/>
              <a:t> текста, смысловая точность; отвлеченность и обобщенность.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C:\Users\Евгений\Downloads\учё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714884"/>
            <a:ext cx="2285992" cy="192404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Публицистический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89567"/>
            <a:ext cx="4286280" cy="457200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Общественно-политическая жизнь:</a:t>
            </a:r>
            <a:endParaRPr lang="ru-RU" dirty="0" smtClean="0"/>
          </a:p>
          <a:p>
            <a:r>
              <a:rPr lang="ru-RU" b="1" dirty="0" smtClean="0"/>
              <a:t>Газеты, журналы, радио, телевидение, митинги…</a:t>
            </a:r>
            <a:endParaRPr lang="ru-RU" dirty="0" smtClean="0"/>
          </a:p>
          <a:p>
            <a:r>
              <a:rPr lang="ru-RU" b="1" dirty="0" smtClean="0"/>
              <a:t>На сознание с целью воспитания гражданской позиции (информировать о жизни страны, сформировать отношение к событиям и фактам, иногда побудить к каким-либо                     действиям, привлечь внимание к важным вопросам…)</a:t>
            </a:r>
            <a:endParaRPr lang="ru-RU" dirty="0" smtClean="0"/>
          </a:p>
          <a:p>
            <a:r>
              <a:rPr lang="ru-RU" b="1" dirty="0" err="1" smtClean="0"/>
              <a:t>Фактографичность</a:t>
            </a:r>
            <a:r>
              <a:rPr lang="ru-RU" b="1" dirty="0" smtClean="0"/>
              <a:t> + образность, </a:t>
            </a:r>
            <a:r>
              <a:rPr lang="ru-RU" b="1" dirty="0" err="1" smtClean="0"/>
              <a:t>призывность</a:t>
            </a:r>
            <a:r>
              <a:rPr lang="ru-RU" b="1" dirty="0" smtClean="0"/>
              <a:t>, злободневность тематики</a:t>
            </a:r>
            <a:endParaRPr lang="ru-RU" dirty="0" smtClean="0"/>
          </a:p>
          <a:p>
            <a:r>
              <a:rPr lang="ru-RU" b="1" dirty="0" smtClean="0"/>
              <a:t>Книжная + разговорная лексика; несложные синтаксические конструкции, восклицательные предложения; риторические вопросы, обращения, повторы слов и синтаксических конструкций; междометия, модальные частицы; инверсия (изменение интонации)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/>
              <a:t>использование в официальной обстановке; выступление в газетах и журналах, по радио и телевидению, на митингах и собраниях;</a:t>
            </a:r>
            <a:endParaRPr lang="ru-RU" dirty="0" smtClean="0"/>
          </a:p>
          <a:p>
            <a:r>
              <a:rPr lang="ru-RU" b="1" dirty="0" smtClean="0"/>
              <a:t>статья, очерк, репортаж, фельетон, интервью, ораторская речь;</a:t>
            </a:r>
            <a:endParaRPr lang="ru-RU" dirty="0" smtClean="0"/>
          </a:p>
          <a:p>
            <a:r>
              <a:rPr lang="ru-RU" b="1" dirty="0" smtClean="0"/>
              <a:t>общественно- политическая лексика.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 descr="C:\Users\Евгений\Downloads\газ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786190"/>
            <a:ext cx="3752850" cy="283845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Художественный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89567"/>
            <a:ext cx="4714908" cy="45720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Воздействие на воображение, чувства, мысли (эстетическая функция)</a:t>
            </a:r>
            <a:endParaRPr lang="ru-RU" dirty="0" smtClean="0"/>
          </a:p>
          <a:p>
            <a:r>
              <a:rPr lang="ru-RU" b="1" dirty="0" smtClean="0"/>
              <a:t>Образность</a:t>
            </a:r>
            <a:endParaRPr lang="ru-RU" dirty="0" smtClean="0"/>
          </a:p>
          <a:p>
            <a:r>
              <a:rPr lang="ru-RU" b="1" dirty="0" smtClean="0"/>
              <a:t>Слова в переносном </a:t>
            </a:r>
            <a:r>
              <a:rPr lang="ru-RU" b="1" dirty="0" err="1" smtClean="0"/>
              <a:t>значенииизобразительно-выразительные</a:t>
            </a:r>
            <a:r>
              <a:rPr lang="ru-RU" b="1" dirty="0" smtClean="0"/>
              <a:t> средства, конкретная лексика; </a:t>
            </a:r>
            <a:r>
              <a:rPr lang="ru-RU" b="1" dirty="0" err="1" smtClean="0"/>
              <a:t>встреча-ются</a:t>
            </a:r>
            <a:r>
              <a:rPr lang="ru-RU" b="1" dirty="0" smtClean="0"/>
              <a:t> прочие стили как средство сознания худ. образа</a:t>
            </a:r>
            <a:endParaRPr lang="ru-RU" dirty="0" smtClean="0"/>
          </a:p>
          <a:p>
            <a:r>
              <a:rPr lang="ru-RU" b="1" dirty="0" smtClean="0"/>
              <a:t>Новелла, повесть, рассказ, </a:t>
            </a:r>
            <a:r>
              <a:rPr lang="ru-RU" b="1" dirty="0" err="1" smtClean="0"/>
              <a:t>по-эма,стихотворение</a:t>
            </a:r>
            <a:r>
              <a:rPr lang="ru-RU" b="1" dirty="0" smtClean="0"/>
              <a:t>…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86314" y="1589567"/>
            <a:ext cx="4143403" cy="45720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а)изображение и </a:t>
            </a:r>
            <a:r>
              <a:rPr lang="ru-RU" b="1" dirty="0" err="1" smtClean="0"/>
              <a:t>воздей-ствие</a:t>
            </a:r>
            <a:r>
              <a:rPr lang="ru-RU" b="1" dirty="0" smtClean="0"/>
              <a:t> на читателя;</a:t>
            </a:r>
            <a:endParaRPr lang="ru-RU" dirty="0" smtClean="0"/>
          </a:p>
          <a:p>
            <a:r>
              <a:rPr lang="ru-RU" b="1" dirty="0" smtClean="0"/>
              <a:t>б)роман, повесть, </a:t>
            </a:r>
            <a:r>
              <a:rPr lang="ru-RU" b="1" dirty="0" err="1" smtClean="0"/>
              <a:t>рассказстихотворение</a:t>
            </a:r>
            <a:r>
              <a:rPr lang="ru-RU" b="1" dirty="0" smtClean="0"/>
              <a:t>, басня, </a:t>
            </a:r>
            <a:r>
              <a:rPr lang="ru-RU" b="1" dirty="0" err="1" smtClean="0"/>
              <a:t>поэма,комедия</a:t>
            </a:r>
            <a:r>
              <a:rPr lang="ru-RU" b="1" dirty="0" smtClean="0"/>
              <a:t>, трагедия;</a:t>
            </a:r>
            <a:endParaRPr lang="ru-RU" dirty="0" smtClean="0"/>
          </a:p>
          <a:p>
            <a:r>
              <a:rPr lang="ru-RU" b="1" dirty="0" smtClean="0"/>
              <a:t>в)использование всех </a:t>
            </a:r>
            <a:r>
              <a:rPr lang="ru-RU" b="1" dirty="0" err="1" smtClean="0"/>
              <a:t>бо-гатств</a:t>
            </a:r>
            <a:r>
              <a:rPr lang="ru-RU" b="1" dirty="0" smtClean="0"/>
              <a:t> лексики;</a:t>
            </a:r>
            <a:endParaRPr lang="ru-RU" dirty="0" smtClean="0"/>
          </a:p>
          <a:p>
            <a:r>
              <a:rPr lang="ru-RU" b="1" dirty="0" smtClean="0"/>
              <a:t>г)образность, </a:t>
            </a:r>
            <a:r>
              <a:rPr lang="ru-RU" b="1" dirty="0" err="1" smtClean="0"/>
              <a:t>эмоцио-нальность,конкретность</a:t>
            </a:r>
            <a:r>
              <a:rPr lang="ru-RU" b="1" dirty="0" smtClean="0"/>
              <a:t>  речи; использование возможностей разных стилей.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 descr="C:\Users\Евгений\Downloads\книг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5589825"/>
            <a:ext cx="1643073" cy="1268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Подведём итоги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dirty="0" smtClean="0"/>
              <a:t>1. Какие бывают стили речи?</a:t>
            </a:r>
            <a:br>
              <a:rPr lang="ru-RU" b="1" dirty="0" smtClean="0"/>
            </a:br>
            <a:endParaRPr lang="ru-RU" dirty="0" smtClean="0"/>
          </a:p>
          <a:p>
            <a:r>
              <a:rPr lang="ru-RU" b="1" dirty="0" smtClean="0"/>
              <a:t>2. Для чего используется разговорный стиль?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3. Где используется официально-деловой стиль?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72</TotalTime>
  <Words>56</Words>
  <Application>Microsoft Office PowerPoint</Application>
  <PresentationFormat>Экран (4:3)</PresentationFormat>
  <Paragraphs>150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Tw Cen MT</vt:lpstr>
      <vt:lpstr>Wingdings</vt:lpstr>
      <vt:lpstr>Wingdings 2</vt:lpstr>
      <vt:lpstr>Обычная</vt:lpstr>
      <vt:lpstr>Официально-деловой стиль</vt:lpstr>
      <vt:lpstr>Тема урока "Применение официально-делового стиля на практике" </vt:lpstr>
      <vt:lpstr>Стили речи</vt:lpstr>
      <vt:lpstr>Разговорный стиль </vt:lpstr>
      <vt:lpstr>Официально-деловой</vt:lpstr>
      <vt:lpstr>Научный</vt:lpstr>
      <vt:lpstr>Публицистический</vt:lpstr>
      <vt:lpstr>Художественный</vt:lpstr>
      <vt:lpstr>Подведём итоги</vt:lpstr>
      <vt:lpstr>Составление официально-деловых документов.</vt:lpstr>
      <vt:lpstr>Составление официально-деловых документов</vt:lpstr>
      <vt:lpstr>План автобиографии</vt:lpstr>
      <vt:lpstr>Деловая автобиография ученицы 9 класса средней образовательной школы №3 Ерохиной Анны Николаевны.</vt:lpstr>
      <vt:lpstr>Порядок написания доверенности</vt:lpstr>
      <vt:lpstr>Доверенность</vt:lpstr>
      <vt:lpstr>Итог урока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официально-делового стиля на практике   Деловые бумаги личного характера </dc:title>
  <dc:creator>Общий</dc:creator>
  <cp:lastModifiedBy>User</cp:lastModifiedBy>
  <cp:revision>4</cp:revision>
  <dcterms:created xsi:type="dcterms:W3CDTF">2012-05-10T17:44:25Z</dcterms:created>
  <dcterms:modified xsi:type="dcterms:W3CDTF">2020-05-11T23:28:55Z</dcterms:modified>
</cp:coreProperties>
</file>